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334" r:id="rId20"/>
    <p:sldId id="293" r:id="rId21"/>
    <p:sldId id="335" r:id="rId22"/>
    <p:sldId id="336" r:id="rId23"/>
    <p:sldId id="277" r:id="rId24"/>
    <p:sldId id="284" r:id="rId25"/>
    <p:sldId id="269" r:id="rId26"/>
    <p:sldId id="337" r:id="rId27"/>
    <p:sldId id="304" r:id="rId28"/>
    <p:sldId id="338" r:id="rId29"/>
    <p:sldId id="339"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40" r:id="rId47"/>
    <p:sldId id="341" r:id="rId48"/>
    <p:sldId id="342" r:id="rId49"/>
    <p:sldId id="321" r:id="rId50"/>
    <p:sldId id="322" r:id="rId51"/>
    <p:sldId id="343" r:id="rId52"/>
    <p:sldId id="344" r:id="rId53"/>
    <p:sldId id="288" r:id="rId54"/>
    <p:sldId id="289" r:id="rId55"/>
    <p:sldId id="320" r:id="rId56"/>
    <p:sldId id="274"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isalot/Applied_Data_Science_Capstone/blob/master/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isalot/Applied_Data_Science_Capstone/blob/master/Exploring%20and%20Preparing%20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gisalot/Applied_Data_Science_Capstone/blob/master/SQL%20Notebook%20for%20Peer%20Assignment.ipynb" TargetMode="External"/><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isalot/Applied_Data_Science_Capstone/blob/master/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isalot/Applied_Data_Science_Capstone/blob/master/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isalot/Applied_Data_Science_Capstone/blob/master/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isalot/Applied_Data_Science_Capstone/blob/master/Web%20scraping%20Falcon%209%20and%20Falcon%20Heavy%20Launches%20Records%20from%20Wikipedi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Juan Sebastián Florez Cuenca	</a:t>
            </a:r>
          </a:p>
          <a:p>
            <a:r>
              <a:rPr lang="en-US" dirty="0">
                <a:solidFill>
                  <a:schemeClr val="bg2"/>
                </a:solidFill>
                <a:latin typeface="Abadi" panose="020B0604020104020204" pitchFamily="34" charset="0"/>
                <a:ea typeface="SF Pro" pitchFamily="2" charset="0"/>
                <a:cs typeface="SF Pro" pitchFamily="2" charset="0"/>
              </a:rPr>
              <a:t>13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200" dirty="0">
                <a:solidFill>
                  <a:schemeClr val="accent3">
                    <a:lumMod val="25000"/>
                  </a:schemeClr>
                </a:solidFill>
                <a:latin typeface="Abadi" panose="020B0604020104020204" pitchFamily="34" charset="0"/>
              </a:rPr>
              <a:t>After obtaining and creating a Pandas DF from the collected data, data was filtered using the </a:t>
            </a:r>
            <a:r>
              <a:rPr lang="en-US" sz="2200" b="1" i="1"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column to only keep the Falcon 9 launches, then dealt with the missing data values in the </a:t>
            </a:r>
            <a:r>
              <a:rPr lang="en-US" sz="2200" b="1" i="1"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and </a:t>
            </a:r>
            <a:r>
              <a:rPr lang="en-US" sz="2200" b="1" i="1"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columns. For the </a:t>
            </a:r>
            <a:r>
              <a:rPr lang="en-US" sz="2200" b="1" i="1"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 missing data values were replaced using mean value of column.</a:t>
            </a:r>
          </a:p>
          <a:p>
            <a:r>
              <a:rPr lang="en-US" sz="2200" dirty="0">
                <a:solidFill>
                  <a:schemeClr val="accent3">
                    <a:lumMod val="25000"/>
                  </a:schemeClr>
                </a:solidFill>
                <a:latin typeface="Abadi" panose="020B0604020104020204" pitchFamily="34" charset="0"/>
              </a:rPr>
              <a:t>Also performed some Exploratory Data Analysis (EDA) to find some patterns in the data and determine what would be the label for training supervised models</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Added the GitHub URL</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3B7E6C45-4E44-719E-B0FB-7115A6E05F69}"/>
              </a:ext>
            </a:extLst>
          </p:cNvPr>
          <p:cNvPicPr>
            <a:picLocks noChangeAspect="1"/>
          </p:cNvPicPr>
          <p:nvPr/>
        </p:nvPicPr>
        <p:blipFill>
          <a:blip r:embed="rId4"/>
          <a:stretch>
            <a:fillRect/>
          </a:stretch>
        </p:blipFill>
        <p:spPr>
          <a:xfrm>
            <a:off x="6892544" y="1585458"/>
            <a:ext cx="4083809" cy="444011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Performed data Analysis and Feature Engineering using Pandas and </a:t>
            </a:r>
            <a:r>
              <a:rPr lang="en-US" sz="2200" dirty="0" err="1">
                <a:solidFill>
                  <a:schemeClr val="accent3">
                    <a:lumMod val="25000"/>
                  </a:schemeClr>
                </a:solidFill>
                <a:latin typeface="Abadi"/>
              </a:rPr>
              <a:t>Matplotlib.i.e</a:t>
            </a:r>
            <a:r>
              <a:rPr lang="en-US" sz="2200" dirty="0">
                <a:solidFill>
                  <a:schemeClr val="accent3">
                    <a:lumMod val="25000"/>
                  </a:schemeClr>
                </a:solidFill>
                <a:latin typeface="Abadi"/>
              </a:rPr>
              <a:t>.</a:t>
            </a:r>
          </a:p>
          <a:p>
            <a:pPr marL="457200" lvl="1" indent="0">
              <a:lnSpc>
                <a:spcPct val="100000"/>
              </a:lnSpc>
              <a:spcBef>
                <a:spcPts val="1400"/>
              </a:spcBef>
              <a:buNone/>
            </a:pPr>
            <a:r>
              <a:rPr lang="en-US" sz="1800" dirty="0">
                <a:solidFill>
                  <a:schemeClr val="accent3">
                    <a:lumMod val="25000"/>
                  </a:schemeClr>
                </a:solidFill>
                <a:latin typeface="Abadi"/>
              </a:rPr>
              <a:t>• Exploratory Data Analysis</a:t>
            </a:r>
          </a:p>
          <a:p>
            <a:pPr marL="457200" lvl="1" indent="0">
              <a:lnSpc>
                <a:spcPct val="100000"/>
              </a:lnSpc>
              <a:spcBef>
                <a:spcPts val="1400"/>
              </a:spcBef>
              <a:buNone/>
            </a:pPr>
            <a:r>
              <a:rPr lang="en-US" sz="1800" dirty="0">
                <a:solidFill>
                  <a:schemeClr val="accent3">
                    <a:lumMod val="25000"/>
                  </a:schemeClr>
                </a:solidFill>
                <a:latin typeface="Abadi"/>
              </a:rPr>
              <a:t>• Preparing Data Feature Engineering</a:t>
            </a:r>
          </a:p>
          <a:p>
            <a:pPr marL="0" indent="0">
              <a:lnSpc>
                <a:spcPct val="100000"/>
              </a:lnSpc>
              <a:spcBef>
                <a:spcPts val="1400"/>
              </a:spcBef>
              <a:buNone/>
            </a:pPr>
            <a:r>
              <a:rPr lang="en-US" sz="2200" dirty="0">
                <a:solidFill>
                  <a:schemeClr val="accent3">
                    <a:lumMod val="25000"/>
                  </a:schemeClr>
                </a:solidFill>
                <a:latin typeface="Abadi"/>
              </a:rPr>
              <a:t>• Used scatter plots to Visualize the relationship between Flight Number and Launch Site, Payload and Launch Site,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Orbit type, Payload and Orbit type.</a:t>
            </a:r>
          </a:p>
          <a:p>
            <a:pPr marL="0" indent="0">
              <a:lnSpc>
                <a:spcPct val="100000"/>
              </a:lnSpc>
              <a:spcBef>
                <a:spcPts val="1400"/>
              </a:spcBef>
              <a:buNone/>
            </a:pPr>
            <a:r>
              <a:rPr lang="en-US" sz="2200" dirty="0">
                <a:solidFill>
                  <a:schemeClr val="accent3">
                    <a:lumMod val="25000"/>
                  </a:schemeClr>
                </a:solidFill>
                <a:latin typeface="Abadi"/>
              </a:rPr>
              <a:t>• Used Bar chart to Visualize the relationship between success rate of each orbit type</a:t>
            </a:r>
          </a:p>
          <a:p>
            <a:pPr marL="0" indent="0">
              <a:lnSpc>
                <a:spcPct val="100000"/>
              </a:lnSpc>
              <a:spcBef>
                <a:spcPts val="1400"/>
              </a:spcBef>
              <a:buNone/>
            </a:pPr>
            <a:r>
              <a:rPr lang="en-US" sz="2200" dirty="0">
                <a:solidFill>
                  <a:schemeClr val="accent3">
                    <a:lumMod val="25000"/>
                  </a:schemeClr>
                </a:solidFill>
                <a:latin typeface="Abadi"/>
              </a:rPr>
              <a:t>• Line plot to Visualize the launch success yearly trend.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Added the GitHub URL</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n 5">
            <a:extLst>
              <a:ext uri="{FF2B5EF4-FFF2-40B4-BE49-F238E27FC236}">
                <a16:creationId xmlns:a16="http://schemas.microsoft.com/office/drawing/2014/main" id="{EC3C8050-F284-879D-DFC5-00E7905B6BA8}"/>
              </a:ext>
            </a:extLst>
          </p:cNvPr>
          <p:cNvPicPr>
            <a:picLocks noChangeAspect="1"/>
          </p:cNvPicPr>
          <p:nvPr/>
        </p:nvPicPr>
        <p:blipFill>
          <a:blip r:embed="rId3"/>
          <a:stretch>
            <a:fillRect/>
          </a:stretch>
        </p:blipFill>
        <p:spPr>
          <a:xfrm>
            <a:off x="1085221" y="1396302"/>
            <a:ext cx="3966377" cy="2407453"/>
          </a:xfrm>
          <a:prstGeom prst="rect">
            <a:avLst/>
          </a:prstGeom>
        </p:spPr>
      </p:pic>
      <p:pic>
        <p:nvPicPr>
          <p:cNvPr id="8" name="Imagen 7">
            <a:extLst>
              <a:ext uri="{FF2B5EF4-FFF2-40B4-BE49-F238E27FC236}">
                <a16:creationId xmlns:a16="http://schemas.microsoft.com/office/drawing/2014/main" id="{4F7B0BF6-0265-65B6-A780-9E7426F0513C}"/>
              </a:ext>
            </a:extLst>
          </p:cNvPr>
          <p:cNvPicPr>
            <a:picLocks noChangeAspect="1"/>
          </p:cNvPicPr>
          <p:nvPr/>
        </p:nvPicPr>
        <p:blipFill>
          <a:blip r:embed="rId4"/>
          <a:stretch>
            <a:fillRect/>
          </a:stretch>
        </p:blipFill>
        <p:spPr>
          <a:xfrm>
            <a:off x="6377354" y="1396302"/>
            <a:ext cx="4186237" cy="2614612"/>
          </a:xfrm>
          <a:prstGeom prst="rect">
            <a:avLst/>
          </a:prstGeom>
        </p:spPr>
      </p:pic>
      <p:pic>
        <p:nvPicPr>
          <p:cNvPr id="10" name="Imagen 9">
            <a:extLst>
              <a:ext uri="{FF2B5EF4-FFF2-40B4-BE49-F238E27FC236}">
                <a16:creationId xmlns:a16="http://schemas.microsoft.com/office/drawing/2014/main" id="{067BE558-EDEB-AECC-3B30-B334C0216874}"/>
              </a:ext>
            </a:extLst>
          </p:cNvPr>
          <p:cNvPicPr>
            <a:picLocks noChangeAspect="1"/>
          </p:cNvPicPr>
          <p:nvPr/>
        </p:nvPicPr>
        <p:blipFill>
          <a:blip r:embed="rId5"/>
          <a:stretch>
            <a:fillRect/>
          </a:stretch>
        </p:blipFill>
        <p:spPr>
          <a:xfrm>
            <a:off x="1149173" y="3986002"/>
            <a:ext cx="3838471" cy="2871998"/>
          </a:xfrm>
          <a:prstGeom prst="rect">
            <a:avLst/>
          </a:prstGeom>
        </p:spPr>
      </p:pic>
      <p:pic>
        <p:nvPicPr>
          <p:cNvPr id="12" name="Imagen 11">
            <a:extLst>
              <a:ext uri="{FF2B5EF4-FFF2-40B4-BE49-F238E27FC236}">
                <a16:creationId xmlns:a16="http://schemas.microsoft.com/office/drawing/2014/main" id="{BDFE6B77-12CD-5B73-AF9D-303A90EA710C}"/>
              </a:ext>
            </a:extLst>
          </p:cNvPr>
          <p:cNvPicPr>
            <a:picLocks noChangeAspect="1"/>
          </p:cNvPicPr>
          <p:nvPr/>
        </p:nvPicPr>
        <p:blipFill>
          <a:blip r:embed="rId6"/>
          <a:stretch>
            <a:fillRect/>
          </a:stretch>
        </p:blipFill>
        <p:spPr>
          <a:xfrm>
            <a:off x="6377354" y="4103039"/>
            <a:ext cx="4186237" cy="2717318"/>
          </a:xfrm>
          <a:prstGeom prst="rect">
            <a:avLst/>
          </a:prstGeom>
        </p:spPr>
      </p:pic>
    </p:spTree>
    <p:extLst>
      <p:ext uri="{BB962C8B-B14F-4D97-AF65-F5344CB8AC3E}">
        <p14:creationId xmlns:p14="http://schemas.microsoft.com/office/powerpoint/2010/main" val="1408323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9006"/>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SQL queries were </a:t>
            </a:r>
            <a:r>
              <a:rPr lang="en-US" sz="2200" dirty="0" err="1">
                <a:solidFill>
                  <a:schemeClr val="accent3">
                    <a:lumMod val="25000"/>
                  </a:schemeClr>
                </a:solidFill>
                <a:latin typeface="Abadi"/>
              </a:rPr>
              <a:t>perfomed</a:t>
            </a:r>
            <a:r>
              <a:rPr lang="en-US" sz="2200" dirty="0">
                <a:solidFill>
                  <a:schemeClr val="accent3">
                    <a:lumMod val="25000"/>
                  </a:schemeClr>
                </a:solidFill>
                <a:latin typeface="Abadi"/>
              </a:rPr>
              <a:t> for EDA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Added the GitHub URL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Imagen 5">
            <a:extLst>
              <a:ext uri="{FF2B5EF4-FFF2-40B4-BE49-F238E27FC236}">
                <a16:creationId xmlns:a16="http://schemas.microsoft.com/office/drawing/2014/main" id="{CB46F643-1E71-1838-C233-5A8ADFD9538E}"/>
              </a:ext>
            </a:extLst>
          </p:cNvPr>
          <p:cNvPicPr>
            <a:picLocks noChangeAspect="1"/>
          </p:cNvPicPr>
          <p:nvPr/>
        </p:nvPicPr>
        <p:blipFill>
          <a:blip r:embed="rId4"/>
          <a:stretch>
            <a:fillRect/>
          </a:stretch>
        </p:blipFill>
        <p:spPr>
          <a:xfrm>
            <a:off x="1210094" y="1697461"/>
            <a:ext cx="4667250" cy="628650"/>
          </a:xfrm>
          <a:prstGeom prst="rect">
            <a:avLst/>
          </a:prstGeom>
        </p:spPr>
      </p:pic>
      <p:pic>
        <p:nvPicPr>
          <p:cNvPr id="8" name="Imagen 7">
            <a:extLst>
              <a:ext uri="{FF2B5EF4-FFF2-40B4-BE49-F238E27FC236}">
                <a16:creationId xmlns:a16="http://schemas.microsoft.com/office/drawing/2014/main" id="{94F928FA-8C03-2910-6CEB-72C710B0D747}"/>
              </a:ext>
            </a:extLst>
          </p:cNvPr>
          <p:cNvPicPr>
            <a:picLocks noChangeAspect="1"/>
          </p:cNvPicPr>
          <p:nvPr/>
        </p:nvPicPr>
        <p:blipFill>
          <a:blip r:embed="rId5"/>
          <a:stretch>
            <a:fillRect/>
          </a:stretch>
        </p:blipFill>
        <p:spPr>
          <a:xfrm>
            <a:off x="1200150" y="2320991"/>
            <a:ext cx="4772025" cy="657225"/>
          </a:xfrm>
          <a:prstGeom prst="rect">
            <a:avLst/>
          </a:prstGeom>
        </p:spPr>
      </p:pic>
      <p:pic>
        <p:nvPicPr>
          <p:cNvPr id="10" name="Imagen 9">
            <a:extLst>
              <a:ext uri="{FF2B5EF4-FFF2-40B4-BE49-F238E27FC236}">
                <a16:creationId xmlns:a16="http://schemas.microsoft.com/office/drawing/2014/main" id="{04060FAD-EC47-20EA-0756-ED4F21E5E4DD}"/>
              </a:ext>
            </a:extLst>
          </p:cNvPr>
          <p:cNvPicPr>
            <a:picLocks noChangeAspect="1"/>
          </p:cNvPicPr>
          <p:nvPr/>
        </p:nvPicPr>
        <p:blipFill>
          <a:blip r:embed="rId6"/>
          <a:stretch>
            <a:fillRect/>
          </a:stretch>
        </p:blipFill>
        <p:spPr>
          <a:xfrm>
            <a:off x="1200150" y="2941886"/>
            <a:ext cx="8429625" cy="619125"/>
          </a:xfrm>
          <a:prstGeom prst="rect">
            <a:avLst/>
          </a:prstGeom>
        </p:spPr>
      </p:pic>
      <p:pic>
        <p:nvPicPr>
          <p:cNvPr id="12" name="Imagen 11">
            <a:extLst>
              <a:ext uri="{FF2B5EF4-FFF2-40B4-BE49-F238E27FC236}">
                <a16:creationId xmlns:a16="http://schemas.microsoft.com/office/drawing/2014/main" id="{00375006-6E39-CB57-7920-C92F787F0A80}"/>
              </a:ext>
            </a:extLst>
          </p:cNvPr>
          <p:cNvPicPr>
            <a:picLocks noChangeAspect="1"/>
          </p:cNvPicPr>
          <p:nvPr/>
        </p:nvPicPr>
        <p:blipFill>
          <a:blip r:embed="rId7"/>
          <a:stretch>
            <a:fillRect/>
          </a:stretch>
        </p:blipFill>
        <p:spPr>
          <a:xfrm>
            <a:off x="1200150" y="3561011"/>
            <a:ext cx="9791700" cy="657225"/>
          </a:xfrm>
          <a:prstGeom prst="rect">
            <a:avLst/>
          </a:prstGeom>
        </p:spPr>
      </p:pic>
      <p:pic>
        <p:nvPicPr>
          <p:cNvPr id="14" name="Imagen 13">
            <a:extLst>
              <a:ext uri="{FF2B5EF4-FFF2-40B4-BE49-F238E27FC236}">
                <a16:creationId xmlns:a16="http://schemas.microsoft.com/office/drawing/2014/main" id="{2640EE57-1234-1211-8679-7F22750359B6}"/>
              </a:ext>
            </a:extLst>
          </p:cNvPr>
          <p:cNvPicPr>
            <a:picLocks noChangeAspect="1"/>
          </p:cNvPicPr>
          <p:nvPr/>
        </p:nvPicPr>
        <p:blipFill>
          <a:blip r:embed="rId8"/>
          <a:stretch>
            <a:fillRect/>
          </a:stretch>
        </p:blipFill>
        <p:spPr>
          <a:xfrm>
            <a:off x="1200150" y="4214343"/>
            <a:ext cx="6143625" cy="962025"/>
          </a:xfrm>
          <a:prstGeom prst="rect">
            <a:avLst/>
          </a:prstGeom>
        </p:spPr>
      </p:pic>
      <p:pic>
        <p:nvPicPr>
          <p:cNvPr id="16" name="Imagen 15">
            <a:extLst>
              <a:ext uri="{FF2B5EF4-FFF2-40B4-BE49-F238E27FC236}">
                <a16:creationId xmlns:a16="http://schemas.microsoft.com/office/drawing/2014/main" id="{88CC8CE6-113F-DEC9-8C10-138A779BB32B}"/>
              </a:ext>
            </a:extLst>
          </p:cNvPr>
          <p:cNvPicPr>
            <a:picLocks noChangeAspect="1"/>
          </p:cNvPicPr>
          <p:nvPr/>
        </p:nvPicPr>
        <p:blipFill>
          <a:blip r:embed="rId9"/>
          <a:stretch>
            <a:fillRect/>
          </a:stretch>
        </p:blipFill>
        <p:spPr>
          <a:xfrm>
            <a:off x="1200151" y="5154841"/>
            <a:ext cx="10586566" cy="638175"/>
          </a:xfrm>
          <a:prstGeom prst="rect">
            <a:avLst/>
          </a:prstGeom>
        </p:spPr>
      </p:pic>
      <p:pic>
        <p:nvPicPr>
          <p:cNvPr id="18" name="Imagen 17">
            <a:extLst>
              <a:ext uri="{FF2B5EF4-FFF2-40B4-BE49-F238E27FC236}">
                <a16:creationId xmlns:a16="http://schemas.microsoft.com/office/drawing/2014/main" id="{5DC5CB32-F824-7C00-E47F-C7A7532E260C}"/>
              </a:ext>
            </a:extLst>
          </p:cNvPr>
          <p:cNvPicPr>
            <a:picLocks noChangeAspect="1"/>
          </p:cNvPicPr>
          <p:nvPr/>
        </p:nvPicPr>
        <p:blipFill>
          <a:blip r:embed="rId10"/>
          <a:stretch>
            <a:fillRect/>
          </a:stretch>
        </p:blipFill>
        <p:spPr>
          <a:xfrm>
            <a:off x="1200150" y="5758449"/>
            <a:ext cx="7429500" cy="62865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folium map to marked all the launch sites, and created map objects such as markers, circles, lines to mark the success or failure of launches for each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Created a launch set outcomes (failure=0 or success=1).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Added the GitHub URL</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Built an interactive dashboard application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by:</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Adding a Launch Site Drop-down Input Component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Adding a callback function to render success-pie-chart based on selected site dropdown</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Adding a Range Slider to Select Payload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Adding a callback function to render the success-payload-scatter-chart scatter plot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Added the GitHub URL </a:t>
            </a:r>
            <a:r>
              <a:rPr lang="en-US" sz="2200" dirty="0">
                <a:solidFill>
                  <a:schemeClr val="accent3">
                    <a:lumMod val="25000"/>
                  </a:schemeClr>
                </a:solidFill>
                <a:latin typeface="Abadi" panose="020B0604020104020204" pitchFamily="34" charset="0"/>
              </a:rPr>
              <a:t>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Imagen 5">
            <a:extLst>
              <a:ext uri="{FF2B5EF4-FFF2-40B4-BE49-F238E27FC236}">
                <a16:creationId xmlns:a16="http://schemas.microsoft.com/office/drawing/2014/main" id="{AA17B22E-48E3-E168-388A-408543A05C7E}"/>
              </a:ext>
            </a:extLst>
          </p:cNvPr>
          <p:cNvPicPr>
            <a:picLocks noChangeAspect="1"/>
          </p:cNvPicPr>
          <p:nvPr/>
        </p:nvPicPr>
        <p:blipFill>
          <a:blip r:embed="rId3"/>
          <a:stretch>
            <a:fillRect/>
          </a:stretch>
        </p:blipFill>
        <p:spPr>
          <a:xfrm>
            <a:off x="1175657" y="1577532"/>
            <a:ext cx="9559332" cy="4573602"/>
          </a:xfrm>
          <a:prstGeom prst="rect">
            <a:avLst/>
          </a:prstGeom>
        </p:spPr>
      </p:pic>
    </p:spTree>
    <p:extLst>
      <p:ext uri="{BB962C8B-B14F-4D97-AF65-F5344CB8AC3E}">
        <p14:creationId xmlns:p14="http://schemas.microsoft.com/office/powerpoint/2010/main" val="385819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loading the data as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 set out to perform exploratory Data Analysis and determine Training Labels by;</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creating a NumPy array from the column Class in data, by applying the method </a:t>
            </a:r>
            <a:r>
              <a:rPr lang="en-US" sz="1800" dirty="0" err="1">
                <a:solidFill>
                  <a:schemeClr val="accent3">
                    <a:lumMod val="25000"/>
                  </a:schemeClr>
                </a:solidFill>
                <a:latin typeface="Abadi" panose="020B0604020104020204" pitchFamily="34" charset="0"/>
              </a:rPr>
              <a:t>to_numpy</a:t>
            </a:r>
            <a:r>
              <a:rPr lang="en-US" sz="1800" dirty="0">
                <a:solidFill>
                  <a:schemeClr val="accent3">
                    <a:lumMod val="25000"/>
                  </a:schemeClr>
                </a:solidFill>
                <a:latin typeface="Abadi" panose="020B0604020104020204" pitchFamily="34" charset="0"/>
              </a:rPr>
              <a:t>() then assigned it to the variable Y as the outcome variable.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Then standardized the feature dataset (x) by transforming it using preprocessing. </a:t>
            </a:r>
            <a:r>
              <a:rPr lang="en-US" sz="1800" dirty="0" err="1">
                <a:solidFill>
                  <a:schemeClr val="accent3">
                    <a:lumMod val="25000"/>
                  </a:schemeClr>
                </a:solidFill>
                <a:latin typeface="Abadi" panose="020B0604020104020204" pitchFamily="34" charset="0"/>
              </a:rPr>
              <a:t>StandardScaler</a:t>
            </a:r>
            <a:r>
              <a:rPr lang="en-US" sz="1800" dirty="0">
                <a:solidFill>
                  <a:schemeClr val="accent3">
                    <a:lumMod val="25000"/>
                  </a:schemeClr>
                </a:solidFill>
                <a:latin typeface="Abadi" panose="020B0604020104020204" pitchFamily="34" charset="0"/>
              </a:rPr>
              <a:t>() function from </a:t>
            </a:r>
            <a:r>
              <a:rPr lang="en-US" sz="1800" dirty="0" err="1">
                <a:solidFill>
                  <a:schemeClr val="accent3">
                    <a:lumMod val="25000"/>
                  </a:schemeClr>
                </a:solidFill>
                <a:latin typeface="Abadi" panose="020B0604020104020204" pitchFamily="34" charset="0"/>
              </a:rPr>
              <a:t>Sklearn</a:t>
            </a:r>
            <a:r>
              <a:rPr lang="en-US" sz="1800" dirty="0">
                <a:solidFill>
                  <a:schemeClr val="accent3">
                    <a:lumMod val="25000"/>
                  </a:schemeClr>
                </a:solidFill>
                <a:latin typeface="Abadi" panose="020B0604020104020204" pitchFamily="34" charset="0"/>
              </a:rPr>
              <a: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After which the data was split into training and testing sets using the function </a:t>
            </a:r>
            <a:r>
              <a:rPr lang="en-US" sz="1800" dirty="0" err="1">
                <a:solidFill>
                  <a:schemeClr val="accent3">
                    <a:lumMod val="25000"/>
                  </a:schemeClr>
                </a:solidFill>
                <a:latin typeface="Abadi" panose="020B0604020104020204" pitchFamily="34" charset="0"/>
              </a:rPr>
              <a:t>train_test_split</a:t>
            </a:r>
            <a:r>
              <a:rPr lang="en-US" sz="1800" dirty="0">
                <a:solidFill>
                  <a:schemeClr val="accent3">
                    <a:lumMod val="25000"/>
                  </a:schemeClr>
                </a:solidFill>
                <a:latin typeface="Abadi" panose="020B0604020104020204" pitchFamily="34" charset="0"/>
              </a:rPr>
              <a:t> from </a:t>
            </a:r>
            <a:r>
              <a:rPr lang="en-US" sz="1800" dirty="0" err="1">
                <a:solidFill>
                  <a:schemeClr val="accent3">
                    <a:lumMod val="25000"/>
                  </a:schemeClr>
                </a:solidFill>
                <a:latin typeface="Abadi" panose="020B0604020104020204" pitchFamily="34" charset="0"/>
              </a:rPr>
              <a:t>sklearn.model_selection</a:t>
            </a:r>
            <a:r>
              <a:rPr lang="en-US" sz="1800" dirty="0">
                <a:solidFill>
                  <a:schemeClr val="accent3">
                    <a:lumMod val="25000"/>
                  </a:schemeClr>
                </a:solidFill>
                <a:latin typeface="Abadi" panose="020B0604020104020204" pitchFamily="34" charset="0"/>
              </a:rPr>
              <a:t> with the </a:t>
            </a:r>
            <a:r>
              <a:rPr lang="en-US" sz="1800" dirty="0" err="1">
                <a:solidFill>
                  <a:schemeClr val="accent3">
                    <a:lumMod val="25000"/>
                  </a:schemeClr>
                </a:solidFill>
                <a:latin typeface="Abadi" panose="020B0604020104020204" pitchFamily="34" charset="0"/>
              </a:rPr>
              <a:t>test_size</a:t>
            </a:r>
            <a:r>
              <a:rPr lang="en-US" sz="1800" dirty="0">
                <a:solidFill>
                  <a:schemeClr val="accent3">
                    <a:lumMod val="25000"/>
                  </a:schemeClr>
                </a:solidFill>
                <a:latin typeface="Abadi" panose="020B0604020104020204" pitchFamily="34" charset="0"/>
              </a:rPr>
              <a:t> parameter set to 0.2 and </a:t>
            </a:r>
            <a:r>
              <a:rPr lang="en-US" sz="1800" dirty="0" err="1">
                <a:solidFill>
                  <a:schemeClr val="accent3">
                    <a:lumMod val="25000"/>
                  </a:schemeClr>
                </a:solidFill>
                <a:latin typeface="Abadi" panose="020B0604020104020204" pitchFamily="34" charset="0"/>
              </a:rPr>
              <a:t>random_state</a:t>
            </a:r>
            <a:r>
              <a:rPr lang="en-US" sz="1800" dirty="0">
                <a:solidFill>
                  <a:schemeClr val="accent3">
                    <a:lumMod val="25000"/>
                  </a:schemeClr>
                </a:solidFill>
                <a:latin typeface="Abadi" panose="020B0604020104020204" pitchFamily="34" charset="0"/>
              </a:rPr>
              <a:t> to 2.</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order to find the best ML model/ method that would performs best using the test data between SVM, Classification Trees, k nearest neighbors and Logistic Regression;</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First created an object for each of the algorithms then created a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and assigned them a set of parameters for each model.</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For each of the models under evaluation, the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was created with cv=10, then fit the training data into the </a:t>
            </a:r>
            <a:r>
              <a:rPr lang="en-US" sz="1800" dirty="0" err="1">
                <a:solidFill>
                  <a:schemeClr val="accent3">
                    <a:lumMod val="25000"/>
                  </a:schemeClr>
                </a:solidFill>
                <a:latin typeface="Abadi" panose="020B0604020104020204" pitchFamily="34" charset="0"/>
              </a:rPr>
              <a:t>GridSearch</a:t>
            </a:r>
            <a:r>
              <a:rPr lang="en-US" sz="1800" dirty="0">
                <a:solidFill>
                  <a:schemeClr val="accent3">
                    <a:lumMod val="25000"/>
                  </a:schemeClr>
                </a:solidFill>
                <a:latin typeface="Abadi" panose="020B0604020104020204" pitchFamily="34" charset="0"/>
              </a:rPr>
              <a:t> object for each to Find best Hyperparameter.</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After fitting the training set, we output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 for each of the models, then displayed the best parameters using the data attribute </a:t>
            </a:r>
            <a:r>
              <a:rPr lang="en-US" sz="1800" dirty="0" err="1">
                <a:solidFill>
                  <a:schemeClr val="accent3">
                    <a:lumMod val="25000"/>
                  </a:schemeClr>
                </a:solidFill>
                <a:latin typeface="Abadi" panose="020B0604020104020204" pitchFamily="34" charset="0"/>
              </a:rPr>
              <a:t>best_params</a:t>
            </a:r>
            <a:r>
              <a:rPr lang="en-US" sz="1800" dirty="0">
                <a:solidFill>
                  <a:schemeClr val="accent3">
                    <a:lumMod val="25000"/>
                  </a:schemeClr>
                </a:solidFill>
                <a:latin typeface="Abadi" panose="020B0604020104020204" pitchFamily="34" charset="0"/>
              </a:rPr>
              <a:t>_ and the accuracy on the validation data using the data attribute </a:t>
            </a:r>
            <a:r>
              <a:rPr lang="en-US" sz="1800" dirty="0" err="1">
                <a:solidFill>
                  <a:schemeClr val="accent3">
                    <a:lumMod val="25000"/>
                  </a:schemeClr>
                </a:solidFill>
                <a:latin typeface="Abadi" panose="020B0604020104020204" pitchFamily="34" charset="0"/>
              </a:rPr>
              <a:t>best_score</a:t>
            </a:r>
            <a:r>
              <a:rPr lang="en-US" sz="1800" dirty="0">
                <a:solidFill>
                  <a:schemeClr val="accent3">
                    <a:lumMod val="25000"/>
                  </a:schemeClr>
                </a:solidFill>
                <a:latin typeface="Abadi" panose="020B0604020104020204" pitchFamily="34" charset="0"/>
              </a:rPr>
              <a:t>_.</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Finally using the method score to calculate the accuracy on the test data for each model and plotted a </a:t>
            </a:r>
            <a:r>
              <a:rPr lang="en-US" sz="1800" dirty="0" err="1">
                <a:solidFill>
                  <a:schemeClr val="accent3">
                    <a:lumMod val="25000"/>
                  </a:schemeClr>
                </a:solidFill>
                <a:latin typeface="Abadi" panose="020B0604020104020204" pitchFamily="34" charset="0"/>
              </a:rPr>
              <a:t>confussion</a:t>
            </a:r>
            <a:r>
              <a:rPr lang="en-US" sz="1800" dirty="0">
                <a:solidFill>
                  <a:schemeClr val="accent3">
                    <a:lumMod val="25000"/>
                  </a:schemeClr>
                </a:solidFill>
                <a:latin typeface="Abadi" panose="020B0604020104020204" pitchFamily="34" charset="0"/>
              </a:rPr>
              <a:t> matrix for each using the test and predicted outcomes.</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056713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below shows the test data accuracy score for each of the methods comparing them to show which performed best using the test data between SVM, Classification Trees, k nearest neighbors and Logistic Regression;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URL </a:t>
            </a:r>
            <a:r>
              <a:rPr lang="en-US" sz="2200" dirty="0">
                <a:solidFill>
                  <a:schemeClr val="accent3">
                    <a:lumMod val="25000"/>
                  </a:schemeClr>
                </a:solidFill>
                <a:latin typeface="Abadi" panose="020B0604020104020204" pitchFamily="34" charset="0"/>
              </a:rPr>
              <a:t>of the completed predictive analysis lab</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409C72C1-636F-A677-7FD5-6D7637588302}"/>
              </a:ext>
            </a:extLst>
          </p:cNvPr>
          <p:cNvPicPr>
            <a:picLocks noChangeAspect="1"/>
          </p:cNvPicPr>
          <p:nvPr/>
        </p:nvPicPr>
        <p:blipFill>
          <a:blip r:embed="rId4"/>
          <a:stretch>
            <a:fillRect/>
          </a:stretch>
        </p:blipFill>
        <p:spPr>
          <a:xfrm>
            <a:off x="4594975" y="2976301"/>
            <a:ext cx="2238375" cy="1809750"/>
          </a:xfrm>
          <a:prstGeom prst="rect">
            <a:avLst/>
          </a:prstGeom>
        </p:spPr>
      </p:pic>
    </p:spTree>
    <p:extLst>
      <p:ext uri="{BB962C8B-B14F-4D97-AF65-F5344CB8AC3E}">
        <p14:creationId xmlns:p14="http://schemas.microsoft.com/office/powerpoint/2010/main" val="852183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46431" y="1523206"/>
            <a:ext cx="7083274"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scatter plot of Flight Number vs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76269E9A-5C83-89C1-8A62-9F007FF58BDF}"/>
              </a:ext>
            </a:extLst>
          </p:cNvPr>
          <p:cNvPicPr>
            <a:picLocks noChangeAspect="1"/>
          </p:cNvPicPr>
          <p:nvPr/>
        </p:nvPicPr>
        <p:blipFill>
          <a:blip r:embed="rId3"/>
          <a:stretch>
            <a:fillRect/>
          </a:stretch>
        </p:blipFill>
        <p:spPr>
          <a:xfrm>
            <a:off x="2222573" y="1925149"/>
            <a:ext cx="7610475" cy="46958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56761" y="6025573"/>
            <a:ext cx="2743200" cy="401638"/>
          </a:xfrm>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6535"/>
            <a:ext cx="10515600" cy="5335764"/>
          </a:xfrm>
          <a:prstGeom prst="rect">
            <a:avLst/>
          </a:prstGeom>
        </p:spPr>
        <p:txBody>
          <a:bodyPr>
            <a:normAutofit fontScale="92500" lnSpcReduction="10000"/>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A scatter plot with explanation Flight Number vs Launch Site</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can deduce that, as the flight number increases in each of the 3 launch site, so does the success rate. For instance. The success rate for the VAFB SLC 4E launch site is 100% after the Flight number 50. Both KSC LC 39A and CCAFS SLC 40 have a 100% success rates after 80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flight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76269E9A-5C83-89C1-8A62-9F007FF58BDF}"/>
              </a:ext>
            </a:extLst>
          </p:cNvPr>
          <p:cNvPicPr>
            <a:picLocks noChangeAspect="1"/>
          </p:cNvPicPr>
          <p:nvPr/>
        </p:nvPicPr>
        <p:blipFill>
          <a:blip r:embed="rId3"/>
          <a:stretch>
            <a:fillRect/>
          </a:stretch>
        </p:blipFill>
        <p:spPr>
          <a:xfrm>
            <a:off x="2790533" y="1751683"/>
            <a:ext cx="6044819" cy="3729782"/>
          </a:xfrm>
          <a:prstGeom prst="rect">
            <a:avLst/>
          </a:prstGeom>
        </p:spPr>
      </p:pic>
    </p:spTree>
    <p:extLst>
      <p:ext uri="{BB962C8B-B14F-4D97-AF65-F5344CB8AC3E}">
        <p14:creationId xmlns:p14="http://schemas.microsoft.com/office/powerpoint/2010/main" val="98071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6914"/>
            <a:ext cx="10515599" cy="4444431"/>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A scatter plot of Payload vs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8A54980C-87F8-C276-4775-8A1B65F48D82}"/>
              </a:ext>
            </a:extLst>
          </p:cNvPr>
          <p:cNvPicPr>
            <a:picLocks noChangeAspect="1"/>
          </p:cNvPicPr>
          <p:nvPr/>
        </p:nvPicPr>
        <p:blipFill>
          <a:blip r:embed="rId3"/>
          <a:stretch>
            <a:fillRect/>
          </a:stretch>
        </p:blipFill>
        <p:spPr>
          <a:xfrm>
            <a:off x="2296364" y="1884275"/>
            <a:ext cx="7462890" cy="463680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6914"/>
            <a:ext cx="10515599" cy="5084466"/>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A scatter plot of Payload vs Launch Site</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Now if you observe Payload vs Launch Site scatter point chart you will find for the VAFB-SLC launch site there are no rockets launched for </a:t>
            </a:r>
            <a:r>
              <a:rPr lang="en-US" sz="2000" dirty="0" err="1">
                <a:solidFill>
                  <a:schemeClr val="accent3">
                    <a:lumMod val="25000"/>
                  </a:schemeClr>
                </a:solidFill>
                <a:latin typeface="Abadi" panose="020B0604020104020204" pitchFamily="34" charset="0"/>
              </a:rPr>
              <a:t>heavypayload</a:t>
            </a:r>
            <a:r>
              <a:rPr lang="en-US" sz="2000" dirty="0">
                <a:solidFill>
                  <a:schemeClr val="accent3">
                    <a:lumMod val="25000"/>
                  </a:schemeClr>
                </a:solidFill>
                <a:latin typeface="Abadi" panose="020B0604020104020204" pitchFamily="34" charset="0"/>
              </a:rPr>
              <a:t> mass (greater than 10000)</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8A54980C-87F8-C276-4775-8A1B65F48D82}"/>
              </a:ext>
            </a:extLst>
          </p:cNvPr>
          <p:cNvPicPr>
            <a:picLocks noChangeAspect="1"/>
          </p:cNvPicPr>
          <p:nvPr/>
        </p:nvPicPr>
        <p:blipFill>
          <a:blip r:embed="rId3"/>
          <a:stretch>
            <a:fillRect/>
          </a:stretch>
        </p:blipFill>
        <p:spPr>
          <a:xfrm>
            <a:off x="3346623" y="2004627"/>
            <a:ext cx="5498753" cy="3416459"/>
          </a:xfrm>
          <a:prstGeom prst="rect">
            <a:avLst/>
          </a:prstGeom>
        </p:spPr>
      </p:pic>
    </p:spTree>
    <p:extLst>
      <p:ext uri="{BB962C8B-B14F-4D97-AF65-F5344CB8AC3E}">
        <p14:creationId xmlns:p14="http://schemas.microsoft.com/office/powerpoint/2010/main" val="785046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6914"/>
            <a:ext cx="10515599" cy="5084466"/>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Bar chart for the success rate of each orbit type</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Orbits ES-L1, GEO, HEO and SSO have the highest success rates at 100%, with GTO orbit having the lowest success rate at 50%. Orbit SO has 0% success rate</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Imagen 6">
            <a:extLst>
              <a:ext uri="{FF2B5EF4-FFF2-40B4-BE49-F238E27FC236}">
                <a16:creationId xmlns:a16="http://schemas.microsoft.com/office/drawing/2014/main" id="{D547DADD-BF17-29E2-41A3-F1D363FE1F1A}"/>
              </a:ext>
            </a:extLst>
          </p:cNvPr>
          <p:cNvPicPr>
            <a:picLocks noChangeAspect="1"/>
          </p:cNvPicPr>
          <p:nvPr/>
        </p:nvPicPr>
        <p:blipFill>
          <a:blip r:embed="rId3"/>
          <a:stretch>
            <a:fillRect/>
          </a:stretch>
        </p:blipFill>
        <p:spPr>
          <a:xfrm>
            <a:off x="3819919" y="1977170"/>
            <a:ext cx="4415779" cy="3305973"/>
          </a:xfrm>
          <a:prstGeom prst="rect">
            <a:avLst/>
          </a:prstGeom>
        </p:spPr>
      </p:pic>
    </p:spTree>
    <p:extLst>
      <p:ext uri="{BB962C8B-B14F-4D97-AF65-F5344CB8AC3E}">
        <p14:creationId xmlns:p14="http://schemas.microsoft.com/office/powerpoint/2010/main" val="2273006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81612"/>
            <a:ext cx="10182692" cy="5310589"/>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A scatter point of Flight number vs Orbit Type</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You should see that in the LEO orbit the success appear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3FBA4FB3-565E-C00D-1008-6CC47D252D02}"/>
              </a:ext>
            </a:extLst>
          </p:cNvPr>
          <p:cNvPicPr>
            <a:picLocks noChangeAspect="1"/>
          </p:cNvPicPr>
          <p:nvPr/>
        </p:nvPicPr>
        <p:blipFill>
          <a:blip r:embed="rId3"/>
          <a:stretch>
            <a:fillRect/>
          </a:stretch>
        </p:blipFill>
        <p:spPr>
          <a:xfrm>
            <a:off x="3086858" y="1839089"/>
            <a:ext cx="5548997" cy="343509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6866"/>
            <a:ext cx="10687961" cy="5205046"/>
          </a:xfrm>
          <a:prstGeom prst="rect">
            <a:avLst/>
          </a:prstGeom>
        </p:spPr>
        <p:txBody>
          <a:bodyPr>
            <a:normAutofit fontScale="92500" lnSpcReduction="10000"/>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Scatter point of payload vs. orbit type</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a:t>
            </a:r>
          </a:p>
          <a:p>
            <a:pPr algn="just">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both have near equal chances.</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B1331CD3-1F29-9BD5-9683-7DD05BB9D8C9}"/>
              </a:ext>
            </a:extLst>
          </p:cNvPr>
          <p:cNvPicPr>
            <a:picLocks noChangeAspect="1"/>
          </p:cNvPicPr>
          <p:nvPr/>
        </p:nvPicPr>
        <p:blipFill>
          <a:blip r:embed="rId3"/>
          <a:stretch>
            <a:fillRect/>
          </a:stretch>
        </p:blipFill>
        <p:spPr>
          <a:xfrm>
            <a:off x="3462885" y="1846571"/>
            <a:ext cx="5129852" cy="316485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67058"/>
            <a:ext cx="10515600" cy="5174901"/>
          </a:xfrm>
          <a:prstGeom prst="rect">
            <a:avLst/>
          </a:prstGeom>
        </p:spPr>
        <p:txBody>
          <a:bodyPr>
            <a:normAutofit/>
          </a:bodyPr>
          <a:lstStyle/>
          <a:p>
            <a:pPr marL="0" indent="0" algn="ctr">
              <a:lnSpc>
                <a:spcPct val="100000"/>
              </a:lnSpc>
              <a:spcBef>
                <a:spcPts val="1400"/>
              </a:spcBef>
              <a:buNone/>
            </a:pPr>
            <a:r>
              <a:rPr lang="en-CA"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Line chart of yearly average success rate</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Since 2013, the success rate kept going up till 2020</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207F4590-58B4-57F5-E80A-B91117875BAA}"/>
              </a:ext>
            </a:extLst>
          </p:cNvPr>
          <p:cNvPicPr>
            <a:picLocks noChangeAspect="1"/>
          </p:cNvPicPr>
          <p:nvPr/>
        </p:nvPicPr>
        <p:blipFill>
          <a:blip r:embed="rId3"/>
          <a:stretch>
            <a:fillRect/>
          </a:stretch>
        </p:blipFill>
        <p:spPr>
          <a:xfrm>
            <a:off x="3438525" y="1852270"/>
            <a:ext cx="5314950" cy="40290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6818"/>
            <a:ext cx="10054090" cy="490253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SpaceX Data Collection using SpaceX API</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SpaceX Data Collection with Web Scraping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SpaceX Data Wrangling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SpaceX Exploratory Data Analysis using SQL</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Space-X EDA DataViz Using Python Pandas and Matplotlib</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Space-X Launch Sites Analysis with Folium-Interactive Visual Analytics and </a:t>
            </a:r>
            <a:r>
              <a:rPr lang="en-US" sz="1800" dirty="0" err="1">
                <a:solidFill>
                  <a:schemeClr val="accent3">
                    <a:lumMod val="25000"/>
                  </a:schemeClr>
                </a:solidFill>
                <a:latin typeface="Abadi" panose="020B0604020104020204" pitchFamily="34" charset="0"/>
              </a:rPr>
              <a:t>Ploty</a:t>
            </a:r>
            <a:r>
              <a:rPr lang="en-US" sz="1800" dirty="0">
                <a:solidFill>
                  <a:schemeClr val="accent3">
                    <a:lumMod val="25000"/>
                  </a:schemeClr>
                </a:solidFill>
                <a:latin typeface="Abadi" panose="020B0604020104020204" pitchFamily="34" charset="0"/>
              </a:rPr>
              <a:t> Dash</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SpaceX Machine Learning Landing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EDA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Interactive Visual Analytics and Dashboards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Predictive Analysis(Classification)</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417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Used ‘SELECT DISTINCT’ statement to return only the unique launch sites from the ‘LAUNCH_SITE’ column of the SPACEXTBL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954F0535-7D01-4869-F0DE-BBDD2AF148AA}"/>
              </a:ext>
            </a:extLst>
          </p:cNvPr>
          <p:cNvPicPr>
            <a:picLocks noChangeAspect="1"/>
          </p:cNvPicPr>
          <p:nvPr/>
        </p:nvPicPr>
        <p:blipFill>
          <a:blip r:embed="rId3"/>
          <a:stretch>
            <a:fillRect/>
          </a:stretch>
        </p:blipFill>
        <p:spPr>
          <a:xfrm>
            <a:off x="6027811" y="1730515"/>
            <a:ext cx="4657725" cy="29146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77614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‘LIKE’ command with ‘%’ wildcard in ‘WHERE’ clause to select and </a:t>
            </a:r>
            <a:r>
              <a:rPr lang="en-US" sz="2200" dirty="0" err="1">
                <a:solidFill>
                  <a:schemeClr val="accent3">
                    <a:lumMod val="25000"/>
                  </a:schemeClr>
                </a:solidFill>
                <a:latin typeface="Abadi" panose="020B0604020104020204" pitchFamily="34" charset="0"/>
              </a:rPr>
              <a:t>dispay</a:t>
            </a:r>
            <a:r>
              <a:rPr lang="en-US" sz="2200" dirty="0">
                <a:solidFill>
                  <a:schemeClr val="accent3">
                    <a:lumMod val="25000"/>
                  </a:schemeClr>
                </a:solidFill>
                <a:latin typeface="Abadi" panose="020B0604020104020204" pitchFamily="34" charset="0"/>
              </a:rPr>
              <a:t> a table of all records where launch site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n 7">
            <a:extLst>
              <a:ext uri="{FF2B5EF4-FFF2-40B4-BE49-F238E27FC236}">
                <a16:creationId xmlns:a16="http://schemas.microsoft.com/office/drawing/2014/main" id="{27C14DF2-7681-EAC3-C6DD-A3E65261482D}"/>
              </a:ext>
            </a:extLst>
          </p:cNvPr>
          <p:cNvPicPr>
            <a:picLocks noChangeAspect="1"/>
          </p:cNvPicPr>
          <p:nvPr/>
        </p:nvPicPr>
        <p:blipFill>
          <a:blip r:embed="rId3"/>
          <a:stretch>
            <a:fillRect/>
          </a:stretch>
        </p:blipFill>
        <p:spPr>
          <a:xfrm>
            <a:off x="1051591" y="2194588"/>
            <a:ext cx="9034781" cy="346202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the ‘SUM()’ function to return and display the total sum of ‘PAYLOAD_MASS_KG’ column for Customer ‘NASA(CRS)’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516D238E-087C-A22D-5B57-495E1D8F1A55}"/>
              </a:ext>
            </a:extLst>
          </p:cNvPr>
          <p:cNvPicPr>
            <a:picLocks noChangeAspect="1"/>
          </p:cNvPicPr>
          <p:nvPr/>
        </p:nvPicPr>
        <p:blipFill>
          <a:blip r:embed="rId3"/>
          <a:stretch>
            <a:fillRect/>
          </a:stretch>
        </p:blipFill>
        <p:spPr>
          <a:xfrm>
            <a:off x="1026554" y="2185568"/>
            <a:ext cx="8410575" cy="21050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the ‘AVG()’ function to return and display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2F4D76BD-FE8B-391C-7946-A5E73877E991}"/>
              </a:ext>
            </a:extLst>
          </p:cNvPr>
          <p:cNvPicPr>
            <a:picLocks noChangeAspect="1"/>
          </p:cNvPicPr>
          <p:nvPr/>
        </p:nvPicPr>
        <p:blipFill>
          <a:blip r:embed="rId3"/>
          <a:stretch>
            <a:fillRect/>
          </a:stretch>
        </p:blipFill>
        <p:spPr>
          <a:xfrm>
            <a:off x="951400" y="2347912"/>
            <a:ext cx="8601075" cy="21621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Used the ‘MIN()’ function to return and display the first (oldest) date when first successful landing out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Imagen 7">
            <a:extLst>
              <a:ext uri="{FF2B5EF4-FFF2-40B4-BE49-F238E27FC236}">
                <a16:creationId xmlns:a16="http://schemas.microsoft.com/office/drawing/2014/main" id="{A1085C42-E5CC-2FE6-BF9A-A3E999B5497E}"/>
              </a:ext>
            </a:extLst>
          </p:cNvPr>
          <p:cNvPicPr>
            <a:picLocks noChangeAspect="1"/>
          </p:cNvPicPr>
          <p:nvPr/>
        </p:nvPicPr>
        <p:blipFill>
          <a:blip r:embed="rId3"/>
          <a:stretch>
            <a:fillRect/>
          </a:stretch>
        </p:blipFill>
        <p:spPr>
          <a:xfrm>
            <a:off x="1016610" y="2286000"/>
            <a:ext cx="6219825" cy="22860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4489"/>
            <a:ext cx="9745589" cy="504698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‘Select </a:t>
            </a:r>
            <a:r>
              <a:rPr lang="en-US" sz="2200" dirty="0" err="1">
                <a:solidFill>
                  <a:schemeClr val="accent3">
                    <a:lumMod val="25000"/>
                  </a:schemeClr>
                </a:solidFill>
                <a:latin typeface="Abadi" panose="020B0604020104020204" pitchFamily="34" charset="0"/>
              </a:rPr>
              <a:t>Distinc</a:t>
            </a:r>
            <a:r>
              <a:rPr lang="en-US" sz="2200" dirty="0">
                <a:solidFill>
                  <a:schemeClr val="accent3">
                    <a:lumMod val="25000"/>
                  </a:schemeClr>
                </a:solidFill>
                <a:latin typeface="Abadi" panose="020B0604020104020204" pitchFamily="34" charset="0"/>
              </a:rPr>
              <a:t>’ statement to return and list the ‘unique’ names of boosters with operators &gt;4000 and &lt;6000 to only list booster with payloads between 4000-6000 with landing outcome of ‘Success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4A2843AA-43DA-F4ED-5A9B-BE56AA14423F}"/>
              </a:ext>
            </a:extLst>
          </p:cNvPr>
          <p:cNvPicPr>
            <a:picLocks noChangeAspect="1"/>
          </p:cNvPicPr>
          <p:nvPr/>
        </p:nvPicPr>
        <p:blipFill>
          <a:blip r:embed="rId3"/>
          <a:stretch>
            <a:fillRect/>
          </a:stretch>
        </p:blipFill>
        <p:spPr>
          <a:xfrm>
            <a:off x="1850781" y="2157796"/>
            <a:ext cx="7584046" cy="320571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015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the ‘COUNT()’ together with the ‘GROUP BY’ statement to return total number of missions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9B6A3642-8E80-3744-1BA3-E0C33340B85B}"/>
              </a:ext>
            </a:extLst>
          </p:cNvPr>
          <p:cNvPicPr>
            <a:picLocks noChangeAspect="1"/>
          </p:cNvPicPr>
          <p:nvPr/>
        </p:nvPicPr>
        <p:blipFill>
          <a:blip r:embed="rId3"/>
          <a:stretch>
            <a:fillRect/>
          </a:stretch>
        </p:blipFill>
        <p:spPr>
          <a:xfrm>
            <a:off x="1156397" y="2270980"/>
            <a:ext cx="7467600" cy="30194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914"/>
            <a:ext cx="9745589" cy="514475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a </a:t>
            </a:r>
            <a:r>
              <a:rPr lang="en-US" sz="2200" dirty="0" err="1">
                <a:solidFill>
                  <a:schemeClr val="accent3">
                    <a:lumMod val="25000"/>
                  </a:schemeClr>
                </a:solidFill>
                <a:latin typeface="Abadi" panose="020B0604020104020204" pitchFamily="34" charset="0"/>
              </a:rPr>
              <a:t>Subquerry</a:t>
            </a:r>
            <a:r>
              <a:rPr lang="en-US" sz="2200" dirty="0">
                <a:solidFill>
                  <a:schemeClr val="accent3">
                    <a:lumMod val="25000"/>
                  </a:schemeClr>
                </a:solidFill>
                <a:latin typeface="Abadi" panose="020B0604020104020204" pitchFamily="34" charset="0"/>
              </a:rPr>
              <a:t> to return and pass the Max payload and used it list all the boosters that have carried the Max payload of 15600kgs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7ACEABA1-F15D-2AE5-15B2-ABE5E7D02A67}"/>
              </a:ext>
            </a:extLst>
          </p:cNvPr>
          <p:cNvPicPr>
            <a:picLocks noChangeAspect="1"/>
          </p:cNvPicPr>
          <p:nvPr/>
        </p:nvPicPr>
        <p:blipFill>
          <a:blip r:embed="rId3"/>
          <a:stretch>
            <a:fillRect/>
          </a:stretch>
        </p:blipFill>
        <p:spPr>
          <a:xfrm>
            <a:off x="1809358" y="1783772"/>
            <a:ext cx="7666892" cy="389494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6662"/>
            <a:ext cx="9745589" cy="497054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Used the ‘</a:t>
            </a:r>
            <a:r>
              <a:rPr lang="en-US" sz="2200" dirty="0" err="1">
                <a:solidFill>
                  <a:schemeClr val="accent3">
                    <a:lumMod val="25000"/>
                  </a:schemeClr>
                </a:solidFill>
                <a:latin typeface="Abadi"/>
              </a:rPr>
              <a:t>subsrt</a:t>
            </a:r>
            <a:r>
              <a:rPr lang="en-US" sz="2200" dirty="0">
                <a:solidFill>
                  <a:schemeClr val="accent3">
                    <a:lumMod val="25000"/>
                  </a:schemeClr>
                </a:solidFill>
                <a:latin typeface="Abadi"/>
              </a:rPr>
              <a:t>()’ in the select statement to get the month and year from the date column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(Date,7,4)=‘2015’ for year and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was ‘Failure (drone ship)’ and return the records matching the filter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F6179041-0F02-30E7-1F0E-136D0B924712}"/>
              </a:ext>
            </a:extLst>
          </p:cNvPr>
          <p:cNvPicPr>
            <a:picLocks noChangeAspect="1"/>
          </p:cNvPicPr>
          <p:nvPr/>
        </p:nvPicPr>
        <p:blipFill>
          <a:blip r:embed="rId3"/>
          <a:stretch>
            <a:fillRect/>
          </a:stretch>
        </p:blipFill>
        <p:spPr>
          <a:xfrm>
            <a:off x="841446" y="2155519"/>
            <a:ext cx="9602715" cy="317119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6866"/>
            <a:ext cx="9745589" cy="528543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F74B3234-7840-DFA7-13C2-66C214460A70}"/>
              </a:ext>
            </a:extLst>
          </p:cNvPr>
          <p:cNvPicPr>
            <a:picLocks noChangeAspect="1"/>
          </p:cNvPicPr>
          <p:nvPr/>
        </p:nvPicPr>
        <p:blipFill>
          <a:blip r:embed="rId3"/>
          <a:stretch>
            <a:fillRect/>
          </a:stretch>
        </p:blipFill>
        <p:spPr>
          <a:xfrm>
            <a:off x="2562328" y="2460524"/>
            <a:ext cx="6448869" cy="347024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2"/>
            <a:ext cx="5150702" cy="45416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lgn="just">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gn="just">
              <a:spcBef>
                <a:spcPts val="1400"/>
              </a:spcBef>
              <a:buNone/>
            </a:pPr>
            <a:r>
              <a:rPr lang="en-US" sz="1800" dirty="0">
                <a:solidFill>
                  <a:schemeClr val="accent3">
                    <a:lumMod val="25000"/>
                  </a:schemeClr>
                </a:solidFill>
                <a:latin typeface="Abadi" panose="020B0604020104020204" pitchFamily="34" charset="0"/>
              </a:rPr>
              <a:t>In this capstone, we will predict if the Falcon 9 first stage will land successfully using data from Falcon 9 rocket launches advertised on its website.</a:t>
            </a:r>
          </a:p>
        </p:txBody>
      </p:sp>
      <p:pic>
        <p:nvPicPr>
          <p:cNvPr id="3" name="Imagen 2">
            <a:extLst>
              <a:ext uri="{FF2B5EF4-FFF2-40B4-BE49-F238E27FC236}">
                <a16:creationId xmlns:a16="http://schemas.microsoft.com/office/drawing/2014/main" id="{27607338-3294-9312-E8A5-CFD33FDD7DB8}"/>
              </a:ext>
            </a:extLst>
          </p:cNvPr>
          <p:cNvPicPr>
            <a:picLocks noChangeAspect="1"/>
          </p:cNvPicPr>
          <p:nvPr/>
        </p:nvPicPr>
        <p:blipFill>
          <a:blip r:embed="rId3"/>
          <a:stretch>
            <a:fillRect/>
          </a:stretch>
        </p:blipFill>
        <p:spPr>
          <a:xfrm>
            <a:off x="6096000" y="1905889"/>
            <a:ext cx="5410200" cy="3629025"/>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91339"/>
            <a:ext cx="9745589" cy="1450138"/>
          </a:xfrm>
          <a:prstGeom prst="rect">
            <a:avLst/>
          </a:prstGeom>
        </p:spPr>
        <p:txBody>
          <a:bodyPr lIns="91440" tIns="45720" rIns="91440" bIns="45720" anchor="t">
            <a:normAutofit/>
          </a:bodyPr>
          <a:lstStyle/>
          <a:p>
            <a:pPr marL="0" indent="0">
              <a:buNone/>
            </a:pPr>
            <a:r>
              <a:rPr lang="en-US" dirty="0"/>
              <a:t>All launch sites are in proximity to the Equator, (located southwards of the US map). Also, all the launch sites are in very close proximity to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of all launch sites on global map</a:t>
            </a:r>
          </a:p>
        </p:txBody>
      </p:sp>
      <p:pic>
        <p:nvPicPr>
          <p:cNvPr id="6" name="Imagen 5">
            <a:extLst>
              <a:ext uri="{FF2B5EF4-FFF2-40B4-BE49-F238E27FC236}">
                <a16:creationId xmlns:a16="http://schemas.microsoft.com/office/drawing/2014/main" id="{A75FE105-5AB3-9D4D-D9E4-E1A765D162A3}"/>
              </a:ext>
            </a:extLst>
          </p:cNvPr>
          <p:cNvPicPr>
            <a:picLocks noChangeAspect="1"/>
          </p:cNvPicPr>
          <p:nvPr/>
        </p:nvPicPr>
        <p:blipFill>
          <a:blip r:embed="rId3"/>
          <a:stretch>
            <a:fillRect/>
          </a:stretch>
        </p:blipFill>
        <p:spPr>
          <a:xfrm>
            <a:off x="2833634" y="1500587"/>
            <a:ext cx="6173037" cy="34230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472113"/>
            <a:ext cx="9745589" cy="847237"/>
          </a:xfrm>
          <a:prstGeom prst="rect">
            <a:avLst/>
          </a:prstGeom>
        </p:spPr>
        <p:txBody>
          <a:bodyPr lIns="91440" tIns="45720" rIns="91440" bIns="45720" anchor="t">
            <a:normAutofit lnSpcReduction="10000"/>
          </a:bodyPr>
          <a:lstStyle/>
          <a:p>
            <a:pPr marL="0" indent="0">
              <a:spcBef>
                <a:spcPts val="1400"/>
              </a:spcBef>
              <a:buNone/>
            </a:pPr>
            <a:r>
              <a:rPr lang="en-US" dirty="0">
                <a:solidFill>
                  <a:schemeClr val="accent3">
                    <a:lumMod val="25000"/>
                  </a:schemeClr>
                </a:solidFill>
              </a:rPr>
              <a:t>In the Eastern coast (Florida) Launch site KSC LC-39A has relatively high success rates compared to CCAFS SLC-40 &amp; CCAFS LC-40</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 on the map With Color Markers</a:t>
            </a:r>
          </a:p>
        </p:txBody>
      </p:sp>
      <p:pic>
        <p:nvPicPr>
          <p:cNvPr id="4" name="Imagen 3">
            <a:extLst>
              <a:ext uri="{FF2B5EF4-FFF2-40B4-BE49-F238E27FC236}">
                <a16:creationId xmlns:a16="http://schemas.microsoft.com/office/drawing/2014/main" id="{A6BA84A8-865D-C8B0-ABE6-5E3C28968AA6}"/>
              </a:ext>
            </a:extLst>
          </p:cNvPr>
          <p:cNvPicPr>
            <a:picLocks noChangeAspect="1"/>
          </p:cNvPicPr>
          <p:nvPr/>
        </p:nvPicPr>
        <p:blipFill>
          <a:blip r:embed="rId3"/>
          <a:stretch>
            <a:fillRect/>
          </a:stretch>
        </p:blipFill>
        <p:spPr>
          <a:xfrm>
            <a:off x="0" y="1676299"/>
            <a:ext cx="12192000" cy="350540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31253" y="2061659"/>
            <a:ext cx="4386966" cy="4252353"/>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In the West Coast (California) Launch site VAFB SLC-4E has relatively lower success rates 4/10 compared to KSC LC-39A launch site in the Eastern Coast of Florida</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 on the map With Color Markers</a:t>
            </a:r>
          </a:p>
        </p:txBody>
      </p:sp>
      <p:pic>
        <p:nvPicPr>
          <p:cNvPr id="6" name="Imagen 5">
            <a:extLst>
              <a:ext uri="{FF2B5EF4-FFF2-40B4-BE49-F238E27FC236}">
                <a16:creationId xmlns:a16="http://schemas.microsoft.com/office/drawing/2014/main" id="{72B8723C-B444-6225-A4E8-651B1BAE88B4}"/>
              </a:ext>
            </a:extLst>
          </p:cNvPr>
          <p:cNvPicPr>
            <a:picLocks noChangeAspect="1"/>
          </p:cNvPicPr>
          <p:nvPr/>
        </p:nvPicPr>
        <p:blipFill>
          <a:blip r:embed="rId3"/>
          <a:stretch>
            <a:fillRect/>
          </a:stretch>
        </p:blipFill>
        <p:spPr>
          <a:xfrm>
            <a:off x="971897" y="2149248"/>
            <a:ext cx="4588852" cy="3558353"/>
          </a:xfrm>
          <a:prstGeom prst="rect">
            <a:avLst/>
          </a:prstGeom>
        </p:spPr>
      </p:pic>
      <p:sp>
        <p:nvSpPr>
          <p:cNvPr id="7" name="Title 1">
            <a:extLst>
              <a:ext uri="{FF2B5EF4-FFF2-40B4-BE49-F238E27FC236}">
                <a16:creationId xmlns:a16="http://schemas.microsoft.com/office/drawing/2014/main" id="{72BFB01F-D78F-189E-7E91-B5A5851F4F32}"/>
              </a:ext>
            </a:extLst>
          </p:cNvPr>
          <p:cNvSpPr txBox="1">
            <a:spLocks/>
          </p:cNvSpPr>
          <p:nvPr/>
        </p:nvSpPr>
        <p:spPr>
          <a:xfrm>
            <a:off x="770011" y="1512610"/>
            <a:ext cx="4696292"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West Coast / California</a:t>
            </a:r>
          </a:p>
        </p:txBody>
      </p:sp>
    </p:spTree>
    <p:extLst>
      <p:ext uri="{BB962C8B-B14F-4D97-AF65-F5344CB8AC3E}">
        <p14:creationId xmlns:p14="http://schemas.microsoft.com/office/powerpoint/2010/main" val="3628392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390" y="4906423"/>
            <a:ext cx="10076458" cy="1818752"/>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Launch site CCAFS SLC-40 proximity to coastline is 0.86km</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10" name="Imagen 9">
            <a:extLst>
              <a:ext uri="{FF2B5EF4-FFF2-40B4-BE49-F238E27FC236}">
                <a16:creationId xmlns:a16="http://schemas.microsoft.com/office/drawing/2014/main" id="{77EB86B0-BBC0-CF5D-8936-6397EEFB5181}"/>
              </a:ext>
            </a:extLst>
          </p:cNvPr>
          <p:cNvPicPr>
            <a:picLocks noChangeAspect="1"/>
          </p:cNvPicPr>
          <p:nvPr/>
        </p:nvPicPr>
        <p:blipFill>
          <a:blip r:embed="rId3"/>
          <a:stretch>
            <a:fillRect/>
          </a:stretch>
        </p:blipFill>
        <p:spPr>
          <a:xfrm>
            <a:off x="2191809" y="1392970"/>
            <a:ext cx="7808382" cy="3486895"/>
          </a:xfrm>
          <a:prstGeom prst="rect">
            <a:avLst/>
          </a:prstGeom>
        </p:spPr>
      </p:pic>
    </p:spTree>
    <p:extLst>
      <p:ext uri="{BB962C8B-B14F-4D97-AF65-F5344CB8AC3E}">
        <p14:creationId xmlns:p14="http://schemas.microsoft.com/office/powerpoint/2010/main" val="4027292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389" y="5588648"/>
            <a:ext cx="10076458" cy="730702"/>
          </a:xfrm>
          <a:prstGeom prst="rect">
            <a:avLst/>
          </a:prstGeom>
        </p:spPr>
        <p:txBody>
          <a:bodyPr lIns="91440" tIns="45720" rIns="91440" bIns="45720" anchor="t">
            <a:normAutofit fontScale="92500" lnSpcReduction="20000"/>
          </a:bodyPr>
          <a:lstStyle/>
          <a:p>
            <a:pPr marL="0" indent="0">
              <a:spcBef>
                <a:spcPts val="1400"/>
              </a:spcBef>
              <a:buNone/>
            </a:pPr>
            <a:r>
              <a:rPr lang="en-US" dirty="0">
                <a:solidFill>
                  <a:schemeClr val="accent3">
                    <a:lumMod val="25000"/>
                  </a:schemeClr>
                </a:solidFill>
              </a:rPr>
              <a:t>Launch site CCAFS SLC-40 closest to highway (Washington Avenue) is 23.19km</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Imagen 3">
            <a:extLst>
              <a:ext uri="{FF2B5EF4-FFF2-40B4-BE49-F238E27FC236}">
                <a16:creationId xmlns:a16="http://schemas.microsoft.com/office/drawing/2014/main" id="{3D4A7F3C-2138-729F-A965-B88984F66831}"/>
              </a:ext>
            </a:extLst>
          </p:cNvPr>
          <p:cNvPicPr>
            <a:picLocks noChangeAspect="1"/>
          </p:cNvPicPr>
          <p:nvPr/>
        </p:nvPicPr>
        <p:blipFill>
          <a:blip r:embed="rId3"/>
          <a:stretch>
            <a:fillRect/>
          </a:stretch>
        </p:blipFill>
        <p:spPr>
          <a:xfrm>
            <a:off x="2171881" y="1424615"/>
            <a:ext cx="7474536" cy="3906528"/>
          </a:xfrm>
          <a:prstGeom prst="rect">
            <a:avLst/>
          </a:prstGeom>
        </p:spPr>
      </p:pic>
    </p:spTree>
    <p:extLst>
      <p:ext uri="{BB962C8B-B14F-4D97-AF65-F5344CB8AC3E}">
        <p14:creationId xmlns:p14="http://schemas.microsoft.com/office/powerpoint/2010/main" val="19588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03596"/>
            <a:ext cx="10515601" cy="127336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 KSC LC-39A has the highest launch success rate at 42% followed by CCAFS LC-40 at 29%, VAFB SLC-4E at 17% and the lastly launch site CCAFS SLC-40 with a success rate of 13%</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Pie-Chart for launch success count for all sites</a:t>
            </a:r>
          </a:p>
        </p:txBody>
      </p:sp>
      <p:pic>
        <p:nvPicPr>
          <p:cNvPr id="4" name="Imagen 3">
            <a:extLst>
              <a:ext uri="{FF2B5EF4-FFF2-40B4-BE49-F238E27FC236}">
                <a16:creationId xmlns:a16="http://schemas.microsoft.com/office/drawing/2014/main" id="{094E147F-C389-5945-EB50-475D65E862E6}"/>
              </a:ext>
            </a:extLst>
          </p:cNvPr>
          <p:cNvPicPr>
            <a:picLocks noChangeAspect="1"/>
          </p:cNvPicPr>
          <p:nvPr/>
        </p:nvPicPr>
        <p:blipFill>
          <a:blip r:embed="rId3"/>
          <a:stretch>
            <a:fillRect/>
          </a:stretch>
        </p:blipFill>
        <p:spPr>
          <a:xfrm>
            <a:off x="1223205" y="2088146"/>
            <a:ext cx="9745589" cy="268170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03596"/>
            <a:ext cx="10515601" cy="127336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 CCAFS LC-40 had the 2</a:t>
            </a:r>
            <a:r>
              <a:rPr lang="en-US" sz="2200" baseline="30000" dirty="0">
                <a:solidFill>
                  <a:schemeClr val="accent3">
                    <a:lumMod val="25000"/>
                  </a:schemeClr>
                </a:solidFill>
                <a:latin typeface="Abadi" panose="020B0604020104020204" pitchFamily="34" charset="0"/>
              </a:rPr>
              <a:t>nd</a:t>
            </a:r>
            <a:r>
              <a:rPr lang="en-US" sz="2200" dirty="0">
                <a:solidFill>
                  <a:schemeClr val="accent3">
                    <a:lumMod val="25000"/>
                  </a:schemeClr>
                </a:solidFill>
                <a:latin typeface="Abadi" panose="020B0604020104020204" pitchFamily="34" charset="0"/>
              </a:rPr>
              <a:t> highest success ratio of 73% success against 27% failed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Pie-Chart for launch success count for all sites</a:t>
            </a:r>
          </a:p>
        </p:txBody>
      </p:sp>
      <p:pic>
        <p:nvPicPr>
          <p:cNvPr id="6" name="Imagen 5">
            <a:extLst>
              <a:ext uri="{FF2B5EF4-FFF2-40B4-BE49-F238E27FC236}">
                <a16:creationId xmlns:a16="http://schemas.microsoft.com/office/drawing/2014/main" id="{B86A07DA-83AD-7056-BB31-C35278ED88B3}"/>
              </a:ext>
            </a:extLst>
          </p:cNvPr>
          <p:cNvPicPr>
            <a:picLocks noChangeAspect="1"/>
          </p:cNvPicPr>
          <p:nvPr/>
        </p:nvPicPr>
        <p:blipFill>
          <a:blip r:embed="rId3"/>
          <a:stretch>
            <a:fillRect/>
          </a:stretch>
        </p:blipFill>
        <p:spPr>
          <a:xfrm>
            <a:off x="881379" y="1984626"/>
            <a:ext cx="10292862" cy="2888748"/>
          </a:xfrm>
          <a:prstGeom prst="rect">
            <a:avLst/>
          </a:prstGeom>
        </p:spPr>
      </p:pic>
    </p:spTree>
    <p:extLst>
      <p:ext uri="{BB962C8B-B14F-4D97-AF65-F5344CB8AC3E}">
        <p14:creationId xmlns:p14="http://schemas.microsoft.com/office/powerpoint/2010/main" val="3789600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03596"/>
            <a:ext cx="10515601" cy="127336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Launch site CCAFS LC-40 the booster version FT has the largest success rate from a payload mass of &gt;2000kg</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Pie-Chart for launch success count for all sites</a:t>
            </a:r>
          </a:p>
        </p:txBody>
      </p:sp>
      <p:pic>
        <p:nvPicPr>
          <p:cNvPr id="4" name="Imagen 3">
            <a:extLst>
              <a:ext uri="{FF2B5EF4-FFF2-40B4-BE49-F238E27FC236}">
                <a16:creationId xmlns:a16="http://schemas.microsoft.com/office/drawing/2014/main" id="{7E77899D-3792-2C2B-BAD0-6DFC454250A7}"/>
              </a:ext>
            </a:extLst>
          </p:cNvPr>
          <p:cNvPicPr>
            <a:picLocks noChangeAspect="1"/>
          </p:cNvPicPr>
          <p:nvPr/>
        </p:nvPicPr>
        <p:blipFill>
          <a:blip r:embed="rId3"/>
          <a:stretch>
            <a:fillRect/>
          </a:stretch>
        </p:blipFill>
        <p:spPr>
          <a:xfrm>
            <a:off x="1562518" y="1954404"/>
            <a:ext cx="9066963" cy="2574806"/>
          </a:xfrm>
          <a:prstGeom prst="rect">
            <a:avLst/>
          </a:prstGeom>
        </p:spPr>
      </p:pic>
    </p:spTree>
    <p:extLst>
      <p:ext uri="{BB962C8B-B14F-4D97-AF65-F5344CB8AC3E}">
        <p14:creationId xmlns:p14="http://schemas.microsoft.com/office/powerpoint/2010/main" val="3399119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626E1C24-D9D7-7CC9-56E3-EAD0F7A0F534}"/>
              </a:ext>
            </a:extLst>
          </p:cNvPr>
          <p:cNvPicPr>
            <a:picLocks noChangeAspect="1"/>
          </p:cNvPicPr>
          <p:nvPr/>
        </p:nvPicPr>
        <p:blipFill>
          <a:blip r:embed="rId3"/>
          <a:stretch>
            <a:fillRect/>
          </a:stretch>
        </p:blipFill>
        <p:spPr>
          <a:xfrm>
            <a:off x="2104187" y="2455295"/>
            <a:ext cx="7219950" cy="22479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28800"/>
            <a:ext cx="4716389" cy="40401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4-classification model had the same confusion matrixes and were able equally distinguish between the different classes. The major problem is false positive for all the models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B35A0292-26FA-09CF-63E9-632C6CC4768D}"/>
              </a:ext>
            </a:extLst>
          </p:cNvPr>
          <p:cNvPicPr>
            <a:picLocks noChangeAspect="1"/>
          </p:cNvPicPr>
          <p:nvPr/>
        </p:nvPicPr>
        <p:blipFill>
          <a:blip r:embed="rId3"/>
          <a:stretch>
            <a:fillRect/>
          </a:stretch>
        </p:blipFill>
        <p:spPr>
          <a:xfrm>
            <a:off x="5764139" y="1577398"/>
            <a:ext cx="5657850" cy="44481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96721"/>
            <a:ext cx="10433901" cy="4829671"/>
          </a:xfrm>
          <a:prstGeom prst="rect">
            <a:avLst/>
          </a:prstGeom>
        </p:spPr>
        <p:txBody>
          <a:bodyPr>
            <a:normAutofit/>
          </a:bodyPr>
          <a:lstStyle/>
          <a:p>
            <a:r>
              <a:rPr lang="en-US" sz="1800" b="0" i="0" u="none" strike="noStrike" baseline="0" dirty="0">
                <a:solidFill>
                  <a:srgbClr val="000000"/>
                </a:solidFill>
                <a:latin typeface="Arial Unicode MS"/>
              </a:rPr>
              <a:t>Different launch sites have different success rates. CCAFS LC-40, has a success rate of 60 %, while KSC LC-39A and VAFB SLC 4E has a success rate of 77%.</a:t>
            </a:r>
          </a:p>
          <a:p>
            <a:r>
              <a:rPr lang="en-US" sz="1800" b="0" i="0" u="none" strike="noStrike" baseline="0" dirty="0">
                <a:solidFill>
                  <a:srgbClr val="000000"/>
                </a:solidFill>
                <a:latin typeface="Arial Unicode MS"/>
              </a:rPr>
              <a:t>We can deduce that, as the flight number increases in each of the 3 launch sites, so does the success rate. For instance, the success rate for the VAFB SLC 4E launch site is 100% after the Flight number 50. Both KSC LC 39A and CCAFS SLC 40 have a 100% success rates after 80th flight</a:t>
            </a:r>
          </a:p>
          <a:p>
            <a:r>
              <a:rPr lang="en-US" sz="1800" b="0" i="0" u="none" strike="noStrike" baseline="0" dirty="0">
                <a:solidFill>
                  <a:srgbClr val="000000"/>
                </a:solidFill>
                <a:latin typeface="Arial Unicode MS"/>
              </a:rPr>
              <a:t>If you observe Payload Vs. Launch Site scatter point chart you will find for the VAFB-SLC launch site, there are no rockets launched for heavy payload mass(greater than 10000).</a:t>
            </a:r>
          </a:p>
          <a:p>
            <a:r>
              <a:rPr lang="en-US" sz="1800" b="0" i="0" u="none" strike="noStrike" baseline="0" dirty="0">
                <a:solidFill>
                  <a:srgbClr val="000000"/>
                </a:solidFill>
                <a:latin typeface="Arial Unicode MS"/>
              </a:rPr>
              <a:t>Orbits ES-L1, GEO, HEO &amp; SSO have the highest success rates at 100%, with SO orbit having the lowest success rate at ~50%. Orbit SO has 0% success rate.</a:t>
            </a:r>
          </a:p>
          <a:p>
            <a:r>
              <a:rPr lang="en-US" sz="1800" b="0" i="0" u="none" strike="noStrike" baseline="0" dirty="0">
                <a:solidFill>
                  <a:srgbClr val="000000"/>
                </a:solidFill>
                <a:latin typeface="Arial Unicode MS"/>
              </a:rPr>
              <a:t>LEO orbit the Success appears related to the number of flights; on the other hand, there seems to be no relationship between flight number when in GTO orbit</a:t>
            </a:r>
            <a:endParaRPr lang="es-CO"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00"/>
                </a:solidFill>
                <a:latin typeface="Arial Unicode MS"/>
              </a:rPr>
              <a:t>With heavy payloads the successful landing or positive landing rate are more for </a:t>
            </a:r>
            <a:r>
              <a:rPr lang="en-US" sz="1800" b="0" i="0" u="none" strike="noStrike" baseline="0" dirty="0" err="1">
                <a:solidFill>
                  <a:srgbClr val="000000"/>
                </a:solidFill>
                <a:latin typeface="Arial Unicode MS"/>
              </a:rPr>
              <a:t>Polar,LEO</a:t>
            </a:r>
            <a:r>
              <a:rPr lang="en-US" sz="1800" b="0" i="0" u="none" strike="noStrike" baseline="0" dirty="0">
                <a:solidFill>
                  <a:srgbClr val="000000"/>
                </a:solidFill>
                <a:latin typeface="Arial Unicode MS"/>
              </a:rPr>
              <a:t> and ISS. However, for GTO we cannot distinguish this well as both positive landing rate and negative landing(unsuccessful mission) are both there here</a:t>
            </a:r>
          </a:p>
          <a:p>
            <a:pPr marL="0" indent="0">
              <a:buNone/>
            </a:pPr>
            <a:endParaRPr lang="en-US" sz="1800" b="0" i="0" u="none" strike="noStrike" baseline="0" dirty="0">
              <a:solidFill>
                <a:srgbClr val="000000"/>
              </a:solidFill>
              <a:latin typeface="Arial Unicode MS"/>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457200" lvl="1" indent="0" algn="just">
              <a:lnSpc>
                <a:spcPct val="100000"/>
              </a:lnSpc>
              <a:spcBef>
                <a:spcPts val="1400"/>
              </a:spcBef>
              <a:buNone/>
            </a:pPr>
            <a:r>
              <a:rPr lang="en-US" sz="1800" dirty="0">
                <a:solidFill>
                  <a:schemeClr val="accent3">
                    <a:lumMod val="25000"/>
                  </a:schemeClr>
                </a:solidFill>
                <a:latin typeface="Abadi" panose="020B0604020104020204" pitchFamily="34" charset="0"/>
              </a:rPr>
              <a:t>• Data was first collected using SpaceX API (a RESTful API) by making a get request to the SpaceX API. This was done by first defining a series helper functions that would help in the use of the API to extract information using identification numbers in the launch data and then requesting rocket launch data from the SpaceX API </a:t>
            </a:r>
            <a:r>
              <a:rPr lang="en-US" sz="1800" dirty="0" err="1">
                <a:solidFill>
                  <a:schemeClr val="accent3">
                    <a:lumMod val="25000"/>
                  </a:schemeClr>
                </a:solidFill>
                <a:latin typeface="Abadi" panose="020B0604020104020204" pitchFamily="34" charset="0"/>
              </a:rPr>
              <a:t>url</a:t>
            </a:r>
            <a:r>
              <a:rPr lang="en-US" sz="1800" dirty="0">
                <a:solidFill>
                  <a:schemeClr val="accent3">
                    <a:lumMod val="25000"/>
                  </a:schemeClr>
                </a:solidFill>
                <a:latin typeface="Abadi" panose="020B0604020104020204" pitchFamily="34" charset="0"/>
              </a:rPr>
              <a:t>.</a:t>
            </a:r>
          </a:p>
          <a:p>
            <a:pPr marL="457200" lvl="1" indent="0" algn="just">
              <a:lnSpc>
                <a:spcPct val="100000"/>
              </a:lnSpc>
              <a:spcBef>
                <a:spcPts val="1400"/>
              </a:spcBef>
              <a:buNone/>
            </a:pPr>
            <a:r>
              <a:rPr lang="en-US" sz="1800" dirty="0">
                <a:solidFill>
                  <a:schemeClr val="accent3">
                    <a:lumMod val="25000"/>
                  </a:schemeClr>
                </a:solidFill>
                <a:latin typeface="Abadi" panose="020B0604020104020204" pitchFamily="34" charset="0"/>
              </a:rPr>
              <a:t>• Finally, to make the requested JSON results more consistent, the SpaceX launch data was requested and parsed using the GET request and then decoded the response content as a Json result which was then converted into a Pandas data frame.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Also performed web scraping to collect Falcon 9 historical launch records from a Wikipedia page titled </a:t>
            </a:r>
            <a:r>
              <a:rPr lang="en-US" sz="1800" dirty="0">
                <a:solidFill>
                  <a:schemeClr val="accent3">
                    <a:lumMod val="25000"/>
                  </a:schemeClr>
                </a:solidFill>
                <a:latin typeface="Abadi" panose="020B0604020104020204" pitchFamily="34" charset="0"/>
                <a:hlinkClick r:id="rId3"/>
              </a:rPr>
              <a:t>List of Falcon 9 and Falcon Heavy launches</a:t>
            </a:r>
            <a:r>
              <a:rPr lang="en-US" sz="1800" dirty="0">
                <a:solidFill>
                  <a:schemeClr val="accent3">
                    <a:lumMod val="25000"/>
                  </a:schemeClr>
                </a:solidFill>
                <a:latin typeface="Abadi" panose="020B0604020104020204" pitchFamily="34" charset="0"/>
              </a:rPr>
              <a:t> of the launch records are stored in a HTML. Using BeautifulSoup and request Libraries, I extract the Falcon 9 launch HTML table records from the Wikipedia page, Parsed the table and converted it into a Pandas data frame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collected using SpaceX API (a RESTful API) by making a get request to the SpaceX API then requested and parsed the SpaceX launch data using the GET request and decoded the response content as a Json result which was then converted into a Pandas data frame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GitHub URLS of the completed SpaceX API call notebook</a:t>
            </a:r>
            <a:r>
              <a:rPr lang="en-US" sz="2200" dirty="0">
                <a:solidFill>
                  <a:srgbClr val="1C7DDB"/>
                </a:solidFill>
                <a:latin typeface="Abadi" panose="020B0604020104020204" pitchFamily="34" charset="0"/>
              </a:rPr>
              <a:t>(https://github.com/gisalot/Applied_Data_Science_Capstone/blob/master/SpaceX%20Falcon%209%20first%20stage%20Landing%20Prediction.ipynb)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Imagen 8">
            <a:extLst>
              <a:ext uri="{FF2B5EF4-FFF2-40B4-BE49-F238E27FC236}">
                <a16:creationId xmlns:a16="http://schemas.microsoft.com/office/drawing/2014/main" id="{8FEE86FC-BFAC-AF58-E69A-FFEDCE095071}"/>
              </a:ext>
            </a:extLst>
          </p:cNvPr>
          <p:cNvPicPr>
            <a:picLocks noChangeAspect="1"/>
          </p:cNvPicPr>
          <p:nvPr/>
        </p:nvPicPr>
        <p:blipFill>
          <a:blip r:embed="rId3"/>
          <a:stretch>
            <a:fillRect/>
          </a:stretch>
        </p:blipFill>
        <p:spPr>
          <a:xfrm>
            <a:off x="5641520" y="1665395"/>
            <a:ext cx="6146503" cy="436075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Performed web scraping to collect Falcon 9 historical launch records from Wikipedia using BeautifulSoup and request, to extract the Falcon 9 launch records from HTML table of the Wikipedia page, then created a data </a:t>
            </a:r>
            <a:r>
              <a:rPr lang="en-US" sz="2200" dirty="0" err="1">
                <a:solidFill>
                  <a:schemeClr val="accent3">
                    <a:lumMod val="25000"/>
                  </a:schemeClr>
                </a:solidFill>
                <a:latin typeface="Abadi"/>
              </a:rPr>
              <a:t>fram</a:t>
            </a:r>
            <a:r>
              <a:rPr lang="en-US" sz="2200" dirty="0">
                <a:solidFill>
                  <a:schemeClr val="accent3">
                    <a:lumMod val="25000"/>
                  </a:schemeClr>
                </a:solidFill>
                <a:latin typeface="Abadi"/>
              </a:rPr>
              <a:t> by parsing the launch HTML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Added the 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Imagen 6">
            <a:extLst>
              <a:ext uri="{FF2B5EF4-FFF2-40B4-BE49-F238E27FC236}">
                <a16:creationId xmlns:a16="http://schemas.microsoft.com/office/drawing/2014/main" id="{0DF3D477-2B28-7B2E-506C-95072656625D}"/>
              </a:ext>
            </a:extLst>
          </p:cNvPr>
          <p:cNvPicPr>
            <a:picLocks noChangeAspect="1"/>
          </p:cNvPicPr>
          <p:nvPr/>
        </p:nvPicPr>
        <p:blipFill>
          <a:blip r:embed="rId4"/>
          <a:stretch>
            <a:fillRect/>
          </a:stretch>
        </p:blipFill>
        <p:spPr>
          <a:xfrm>
            <a:off x="5910261" y="1792288"/>
            <a:ext cx="5527749"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552</TotalTime>
  <Words>2693</Words>
  <Application>Microsoft Office PowerPoint</Application>
  <PresentationFormat>Panorámica</PresentationFormat>
  <Paragraphs>377</Paragraphs>
  <Slides>54</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54</vt:i4>
      </vt:variant>
    </vt:vector>
  </HeadingPairs>
  <TitlesOfParts>
    <vt:vector size="60" baseType="lpstr">
      <vt:lpstr>Abadi</vt:lpstr>
      <vt:lpstr>Arial</vt:lpstr>
      <vt:lpstr>Arial Unicode MS</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Sebastian Florez</cp:lastModifiedBy>
  <cp:revision>206</cp:revision>
  <dcterms:created xsi:type="dcterms:W3CDTF">2021-04-29T18:58:34Z</dcterms:created>
  <dcterms:modified xsi:type="dcterms:W3CDTF">2024-08-15T04:05:53Z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